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3" r:id="rId3"/>
    <p:sldId id="257" r:id="rId4"/>
    <p:sldId id="258" r:id="rId5"/>
    <p:sldId id="260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hun Bharadwaj" initials="MB" lastIdx="1" clrIdx="0">
    <p:extLst>
      <p:ext uri="{19B8F6BF-5375-455C-9EA6-DF929625EA0E}">
        <p15:presenceInfo xmlns:p15="http://schemas.microsoft.com/office/powerpoint/2012/main" userId="80e2656bf6890c4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1T17:58:16.47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D66476-B666-43FB-966C-DA8A7B361458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1803BFDC-B5B3-4072-AD34-66FBCBC28383}">
      <dgm:prSet phldrT="[Text]"/>
      <dgm:spPr/>
      <dgm:t>
        <a:bodyPr/>
        <a:lstStyle/>
        <a:p>
          <a:r>
            <a:rPr lang="en-US" dirty="0" smtClean="0"/>
            <a:t>Train an agent using Deep Q-Learning</a:t>
          </a:r>
          <a:endParaRPr lang="en-US" dirty="0"/>
        </a:p>
      </dgm:t>
    </dgm:pt>
    <dgm:pt modelId="{954A338C-6072-48E2-9D2C-953F53155021}" type="parTrans" cxnId="{97A160B2-D994-4625-9DA5-F318F7F07BE1}">
      <dgm:prSet/>
      <dgm:spPr/>
      <dgm:t>
        <a:bodyPr/>
        <a:lstStyle/>
        <a:p>
          <a:endParaRPr lang="en-US"/>
        </a:p>
      </dgm:t>
    </dgm:pt>
    <dgm:pt modelId="{428F5A16-3901-4162-B421-818A15A325DF}" type="sibTrans" cxnId="{97A160B2-D994-4625-9DA5-F318F7F07BE1}">
      <dgm:prSet/>
      <dgm:spPr/>
      <dgm:t>
        <a:bodyPr/>
        <a:lstStyle/>
        <a:p>
          <a:endParaRPr lang="en-US"/>
        </a:p>
      </dgm:t>
    </dgm:pt>
    <dgm:pt modelId="{8F06DEA1-F89A-44AD-9E65-D2A718B59B28}">
      <dgm:prSet phldrT="[Text]"/>
      <dgm:spPr/>
      <dgm:t>
        <a:bodyPr/>
        <a:lstStyle/>
        <a:p>
          <a:r>
            <a:rPr lang="en-US" dirty="0" smtClean="0"/>
            <a:t>Generate adversarial example using FGSM</a:t>
          </a:r>
          <a:endParaRPr lang="en-US" dirty="0"/>
        </a:p>
      </dgm:t>
    </dgm:pt>
    <dgm:pt modelId="{99C4EDA5-AEB2-4090-8668-CD21E1DC2ABB}" type="parTrans" cxnId="{BEDB62C6-7653-478D-B2AB-8F9EA488C008}">
      <dgm:prSet/>
      <dgm:spPr/>
      <dgm:t>
        <a:bodyPr/>
        <a:lstStyle/>
        <a:p>
          <a:endParaRPr lang="en-US"/>
        </a:p>
      </dgm:t>
    </dgm:pt>
    <dgm:pt modelId="{5A72CF22-1E60-4708-8ABE-0706B5B0308E}" type="sibTrans" cxnId="{BEDB62C6-7653-478D-B2AB-8F9EA488C008}">
      <dgm:prSet/>
      <dgm:spPr/>
      <dgm:t>
        <a:bodyPr/>
        <a:lstStyle/>
        <a:p>
          <a:endParaRPr lang="en-US"/>
        </a:p>
      </dgm:t>
    </dgm:pt>
    <dgm:pt modelId="{0F99B176-21BC-481D-84B8-433B9FCC30A5}">
      <dgm:prSet phldrT="[Text]"/>
      <dgm:spPr/>
      <dgm:t>
        <a:bodyPr/>
        <a:lstStyle/>
        <a:p>
          <a:r>
            <a:rPr lang="en-US" dirty="0" smtClean="0"/>
            <a:t>Check</a:t>
          </a:r>
          <a:r>
            <a:rPr lang="en-US" baseline="0" dirty="0" smtClean="0"/>
            <a:t> how it affects the policy</a:t>
          </a:r>
          <a:endParaRPr lang="en-US" dirty="0"/>
        </a:p>
      </dgm:t>
    </dgm:pt>
    <dgm:pt modelId="{D6538D46-CB74-4D0B-97CA-DE93CE28FBF2}" type="parTrans" cxnId="{24955BCC-E5E3-485A-AC8A-6C935E417AE6}">
      <dgm:prSet/>
      <dgm:spPr/>
      <dgm:t>
        <a:bodyPr/>
        <a:lstStyle/>
        <a:p>
          <a:endParaRPr lang="en-US"/>
        </a:p>
      </dgm:t>
    </dgm:pt>
    <dgm:pt modelId="{16EB5E8D-0CBD-468B-8F33-75D2238E826A}" type="sibTrans" cxnId="{24955BCC-E5E3-485A-AC8A-6C935E417AE6}">
      <dgm:prSet/>
      <dgm:spPr/>
      <dgm:t>
        <a:bodyPr/>
        <a:lstStyle/>
        <a:p>
          <a:endParaRPr lang="en-US"/>
        </a:p>
      </dgm:t>
    </dgm:pt>
    <dgm:pt modelId="{1F114955-5B8C-467F-A927-6D61859DD5A6}" type="pres">
      <dgm:prSet presAssocID="{D4D66476-B666-43FB-966C-DA8A7B361458}" presName="Name0" presStyleCnt="0">
        <dgm:presLayoutVars>
          <dgm:dir/>
          <dgm:resizeHandles val="exact"/>
        </dgm:presLayoutVars>
      </dgm:prSet>
      <dgm:spPr/>
    </dgm:pt>
    <dgm:pt modelId="{197EEEA2-0386-487A-B0E9-902A8633A2A1}" type="pres">
      <dgm:prSet presAssocID="{1803BFDC-B5B3-4072-AD34-66FBCBC2838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C7B87D-BDDB-46D7-A90B-68CF72E6F037}" type="pres">
      <dgm:prSet presAssocID="{428F5A16-3901-4162-B421-818A15A325DF}" presName="sibTrans" presStyleLbl="sibTrans2D1" presStyleIdx="0" presStyleCnt="2"/>
      <dgm:spPr/>
    </dgm:pt>
    <dgm:pt modelId="{A3DB478E-DBBC-47F3-8738-9B113D1F2CD7}" type="pres">
      <dgm:prSet presAssocID="{428F5A16-3901-4162-B421-818A15A325DF}" presName="connectorText" presStyleLbl="sibTrans2D1" presStyleIdx="0" presStyleCnt="2"/>
      <dgm:spPr/>
    </dgm:pt>
    <dgm:pt modelId="{0DD848B6-FD0A-4717-96EE-F110CBCF70E7}" type="pres">
      <dgm:prSet presAssocID="{8F06DEA1-F89A-44AD-9E65-D2A718B59B28}" presName="node" presStyleLbl="node1" presStyleIdx="1" presStyleCnt="3">
        <dgm:presLayoutVars>
          <dgm:bulletEnabled val="1"/>
        </dgm:presLayoutVars>
      </dgm:prSet>
      <dgm:spPr/>
    </dgm:pt>
    <dgm:pt modelId="{50D74DD1-EE57-48DB-9350-5AFBB6587F79}" type="pres">
      <dgm:prSet presAssocID="{5A72CF22-1E60-4708-8ABE-0706B5B0308E}" presName="sibTrans" presStyleLbl="sibTrans2D1" presStyleIdx="1" presStyleCnt="2"/>
      <dgm:spPr/>
    </dgm:pt>
    <dgm:pt modelId="{B937B0E9-31D1-480C-9823-DF549BF8BE8F}" type="pres">
      <dgm:prSet presAssocID="{5A72CF22-1E60-4708-8ABE-0706B5B0308E}" presName="connectorText" presStyleLbl="sibTrans2D1" presStyleIdx="1" presStyleCnt="2"/>
      <dgm:spPr/>
    </dgm:pt>
    <dgm:pt modelId="{58E2EBAA-D15D-4248-A4C0-7955C56D5B1D}" type="pres">
      <dgm:prSet presAssocID="{0F99B176-21BC-481D-84B8-433B9FCC30A5}" presName="node" presStyleLbl="node1" presStyleIdx="2" presStyleCnt="3">
        <dgm:presLayoutVars>
          <dgm:bulletEnabled val="1"/>
        </dgm:presLayoutVars>
      </dgm:prSet>
      <dgm:spPr/>
    </dgm:pt>
  </dgm:ptLst>
  <dgm:cxnLst>
    <dgm:cxn modelId="{BEDB62C6-7653-478D-B2AB-8F9EA488C008}" srcId="{D4D66476-B666-43FB-966C-DA8A7B361458}" destId="{8F06DEA1-F89A-44AD-9E65-D2A718B59B28}" srcOrd="1" destOrd="0" parTransId="{99C4EDA5-AEB2-4090-8668-CD21E1DC2ABB}" sibTransId="{5A72CF22-1E60-4708-8ABE-0706B5B0308E}"/>
    <dgm:cxn modelId="{CF4360D6-FEE5-4A4A-88F1-3B5228E48823}" type="presOf" srcId="{D4D66476-B666-43FB-966C-DA8A7B361458}" destId="{1F114955-5B8C-467F-A927-6D61859DD5A6}" srcOrd="0" destOrd="0" presId="urn:microsoft.com/office/officeart/2005/8/layout/process1"/>
    <dgm:cxn modelId="{773CF409-E2A7-42C6-8084-D8E39BF1A30E}" type="presOf" srcId="{428F5A16-3901-4162-B421-818A15A325DF}" destId="{A3DB478E-DBBC-47F3-8738-9B113D1F2CD7}" srcOrd="1" destOrd="0" presId="urn:microsoft.com/office/officeart/2005/8/layout/process1"/>
    <dgm:cxn modelId="{C7C28F29-8031-4801-9E87-FB549D6A13DB}" type="presOf" srcId="{8F06DEA1-F89A-44AD-9E65-D2A718B59B28}" destId="{0DD848B6-FD0A-4717-96EE-F110CBCF70E7}" srcOrd="0" destOrd="0" presId="urn:microsoft.com/office/officeart/2005/8/layout/process1"/>
    <dgm:cxn modelId="{8C3EC1F1-86B7-4FC0-9E82-89DB89A84E99}" type="presOf" srcId="{0F99B176-21BC-481D-84B8-433B9FCC30A5}" destId="{58E2EBAA-D15D-4248-A4C0-7955C56D5B1D}" srcOrd="0" destOrd="0" presId="urn:microsoft.com/office/officeart/2005/8/layout/process1"/>
    <dgm:cxn modelId="{626CAB42-F9C7-4EFF-9589-EB4FF62A66A7}" type="presOf" srcId="{5A72CF22-1E60-4708-8ABE-0706B5B0308E}" destId="{B937B0E9-31D1-480C-9823-DF549BF8BE8F}" srcOrd="1" destOrd="0" presId="urn:microsoft.com/office/officeart/2005/8/layout/process1"/>
    <dgm:cxn modelId="{97A160B2-D994-4625-9DA5-F318F7F07BE1}" srcId="{D4D66476-B666-43FB-966C-DA8A7B361458}" destId="{1803BFDC-B5B3-4072-AD34-66FBCBC28383}" srcOrd="0" destOrd="0" parTransId="{954A338C-6072-48E2-9D2C-953F53155021}" sibTransId="{428F5A16-3901-4162-B421-818A15A325DF}"/>
    <dgm:cxn modelId="{D703902E-6C5F-41A3-866F-872DF40D487E}" type="presOf" srcId="{1803BFDC-B5B3-4072-AD34-66FBCBC28383}" destId="{197EEEA2-0386-487A-B0E9-902A8633A2A1}" srcOrd="0" destOrd="0" presId="urn:microsoft.com/office/officeart/2005/8/layout/process1"/>
    <dgm:cxn modelId="{24955BCC-E5E3-485A-AC8A-6C935E417AE6}" srcId="{D4D66476-B666-43FB-966C-DA8A7B361458}" destId="{0F99B176-21BC-481D-84B8-433B9FCC30A5}" srcOrd="2" destOrd="0" parTransId="{D6538D46-CB74-4D0B-97CA-DE93CE28FBF2}" sibTransId="{16EB5E8D-0CBD-468B-8F33-75D2238E826A}"/>
    <dgm:cxn modelId="{CD295258-F67F-40F6-B24F-D2CC07ACEF09}" type="presOf" srcId="{428F5A16-3901-4162-B421-818A15A325DF}" destId="{BDC7B87D-BDDB-46D7-A90B-68CF72E6F037}" srcOrd="0" destOrd="0" presId="urn:microsoft.com/office/officeart/2005/8/layout/process1"/>
    <dgm:cxn modelId="{27981B64-A76C-4768-A7AD-38115DCA171A}" type="presOf" srcId="{5A72CF22-1E60-4708-8ABE-0706B5B0308E}" destId="{50D74DD1-EE57-48DB-9350-5AFBB6587F79}" srcOrd="0" destOrd="0" presId="urn:microsoft.com/office/officeart/2005/8/layout/process1"/>
    <dgm:cxn modelId="{C84EE73C-71DF-4DDA-AFDA-17BE3C986E27}" type="presParOf" srcId="{1F114955-5B8C-467F-A927-6D61859DD5A6}" destId="{197EEEA2-0386-487A-B0E9-902A8633A2A1}" srcOrd="0" destOrd="0" presId="urn:microsoft.com/office/officeart/2005/8/layout/process1"/>
    <dgm:cxn modelId="{D3650812-C23E-40DB-9FB8-37C54BF5B094}" type="presParOf" srcId="{1F114955-5B8C-467F-A927-6D61859DD5A6}" destId="{BDC7B87D-BDDB-46D7-A90B-68CF72E6F037}" srcOrd="1" destOrd="0" presId="urn:microsoft.com/office/officeart/2005/8/layout/process1"/>
    <dgm:cxn modelId="{D33C24D7-5502-46DC-ABEE-88186E29FE79}" type="presParOf" srcId="{BDC7B87D-BDDB-46D7-A90B-68CF72E6F037}" destId="{A3DB478E-DBBC-47F3-8738-9B113D1F2CD7}" srcOrd="0" destOrd="0" presId="urn:microsoft.com/office/officeart/2005/8/layout/process1"/>
    <dgm:cxn modelId="{EC418891-513C-4423-803C-7791601D055D}" type="presParOf" srcId="{1F114955-5B8C-467F-A927-6D61859DD5A6}" destId="{0DD848B6-FD0A-4717-96EE-F110CBCF70E7}" srcOrd="2" destOrd="0" presId="urn:microsoft.com/office/officeart/2005/8/layout/process1"/>
    <dgm:cxn modelId="{FA29EE42-B1ED-4AA7-B32A-DCDDA0B16D06}" type="presParOf" srcId="{1F114955-5B8C-467F-A927-6D61859DD5A6}" destId="{50D74DD1-EE57-48DB-9350-5AFBB6587F79}" srcOrd="3" destOrd="0" presId="urn:microsoft.com/office/officeart/2005/8/layout/process1"/>
    <dgm:cxn modelId="{346E77A9-2CFF-45A8-97C8-6D2089868164}" type="presParOf" srcId="{50D74DD1-EE57-48DB-9350-5AFBB6587F79}" destId="{B937B0E9-31D1-480C-9823-DF549BF8BE8F}" srcOrd="0" destOrd="0" presId="urn:microsoft.com/office/officeart/2005/8/layout/process1"/>
    <dgm:cxn modelId="{9EA65F13-4675-41DC-9E07-F370A01BFCB7}" type="presParOf" srcId="{1F114955-5B8C-467F-A927-6D61859DD5A6}" destId="{58E2EBAA-D15D-4248-A4C0-7955C56D5B1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EEEA2-0386-487A-B0E9-902A8633A2A1}">
      <dsp:nvSpPr>
        <dsp:cNvPr id="0" name=""/>
        <dsp:cNvSpPr/>
      </dsp:nvSpPr>
      <dsp:spPr>
        <a:xfrm>
          <a:off x="4740" y="1184042"/>
          <a:ext cx="1416988" cy="1248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Train an agent using Deep Q-Learning</a:t>
          </a:r>
          <a:endParaRPr lang="en-US" sz="1800" kern="1200" dirty="0"/>
        </a:p>
      </dsp:txBody>
      <dsp:txXfrm>
        <a:off x="41314" y="1220616"/>
        <a:ext cx="1343840" cy="1175573"/>
      </dsp:txXfrm>
    </dsp:sp>
    <dsp:sp modelId="{BDC7B87D-BDDB-46D7-A90B-68CF72E6F037}">
      <dsp:nvSpPr>
        <dsp:cNvPr id="0" name=""/>
        <dsp:cNvSpPr/>
      </dsp:nvSpPr>
      <dsp:spPr>
        <a:xfrm>
          <a:off x="1563428" y="1632696"/>
          <a:ext cx="300401" cy="351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563428" y="1702979"/>
        <a:ext cx="210281" cy="210847"/>
      </dsp:txXfrm>
    </dsp:sp>
    <dsp:sp modelId="{0DD848B6-FD0A-4717-96EE-F110CBCF70E7}">
      <dsp:nvSpPr>
        <dsp:cNvPr id="0" name=""/>
        <dsp:cNvSpPr/>
      </dsp:nvSpPr>
      <dsp:spPr>
        <a:xfrm>
          <a:off x="1988524" y="1184042"/>
          <a:ext cx="1416988" cy="1248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Generate adversarial example using FGSM</a:t>
          </a:r>
          <a:endParaRPr lang="en-US" sz="1800" kern="1200" dirty="0"/>
        </a:p>
      </dsp:txBody>
      <dsp:txXfrm>
        <a:off x="2025098" y="1220616"/>
        <a:ext cx="1343840" cy="1175573"/>
      </dsp:txXfrm>
    </dsp:sp>
    <dsp:sp modelId="{50D74DD1-EE57-48DB-9350-5AFBB6587F79}">
      <dsp:nvSpPr>
        <dsp:cNvPr id="0" name=""/>
        <dsp:cNvSpPr/>
      </dsp:nvSpPr>
      <dsp:spPr>
        <a:xfrm>
          <a:off x="3547212" y="1632696"/>
          <a:ext cx="300401" cy="3514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547212" y="1702979"/>
        <a:ext cx="210281" cy="210847"/>
      </dsp:txXfrm>
    </dsp:sp>
    <dsp:sp modelId="{58E2EBAA-D15D-4248-A4C0-7955C56D5B1D}">
      <dsp:nvSpPr>
        <dsp:cNvPr id="0" name=""/>
        <dsp:cNvSpPr/>
      </dsp:nvSpPr>
      <dsp:spPr>
        <a:xfrm>
          <a:off x="3972308" y="1184042"/>
          <a:ext cx="1416988" cy="12487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Check</a:t>
          </a:r>
          <a:r>
            <a:rPr lang="en-US" sz="1800" kern="1200" baseline="0" dirty="0" smtClean="0"/>
            <a:t> how it affects the policy</a:t>
          </a:r>
          <a:endParaRPr lang="en-US" sz="1800" kern="1200" dirty="0"/>
        </a:p>
      </dsp:txBody>
      <dsp:txXfrm>
        <a:off x="4008882" y="1220616"/>
        <a:ext cx="1343840" cy="1175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97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83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88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23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9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5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510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2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2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04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51CE68-B9D7-4040-B3FB-20ED72011E50}" type="datetimeFigureOut">
              <a:rPr lang="en-US" smtClean="0"/>
              <a:t>5/11/2020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C567782-710B-4B45-AB8E-FA75F0D63FD8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314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thun-bharadwaj/RL_Final_Project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4.mp4"/><Relationship Id="rId7" Type="http://schemas.openxmlformats.org/officeDocument/2006/relationships/image" Target="../media/image2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RL AS GOOD AS WE THINK IT IS?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ATTACK ON REINFORCEMENT LEARNING ALGORITHM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pPr algn="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Mithun Bharadwaj</a:t>
            </a:r>
          </a:p>
          <a:p>
            <a:pPr algn="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114931115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4325112"/>
            <a:ext cx="487680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7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TRAINED MODEL</a:t>
            </a:r>
          </a:p>
        </p:txBody>
      </p:sp>
      <p:pic>
        <p:nvPicPr>
          <p:cNvPr id="4" name="policy_after_50_episode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61849" y="1994045"/>
            <a:ext cx="2654300" cy="4022725"/>
          </a:xfrm>
        </p:spPr>
      </p:pic>
      <p:pic>
        <p:nvPicPr>
          <p:cNvPr id="5" name="policy_after_400_episode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68327" y="2061248"/>
            <a:ext cx="2655455" cy="395552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293736" y="3054928"/>
            <a:ext cx="2678546" cy="17272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50936" y="3456863"/>
            <a:ext cx="1764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Trained for 400 episodes on Google </a:t>
            </a:r>
            <a:r>
              <a:rPr lang="en-US" dirty="0" err="1" smtClean="0"/>
              <a:t>Colab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604761" y="3683000"/>
            <a:ext cx="600363" cy="23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067964" y="3683000"/>
            <a:ext cx="600363" cy="235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6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FGSM IMPLEMENTATION (FORWARD PROP)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739" y="1821837"/>
            <a:ext cx="6225060" cy="3466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54798" y="5541757"/>
            <a:ext cx="286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PREPROCESS STATE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201632" y="5541757"/>
            <a:ext cx="2863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FORWARD PROP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18" y="2157993"/>
            <a:ext cx="5107161" cy="279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8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FGSM IMPLEMENTATION (BACK PROP)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80" y="1850257"/>
            <a:ext cx="5921253" cy="43971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21038" y="2081719"/>
            <a:ext cx="3443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 link to the project repository*: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github.com/mithun-bharadwaj/RL_Final_Project</a:t>
            </a: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75123" y="5223753"/>
            <a:ext cx="3735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Copy paste the link into the browser. For some reason I’m not able to open it through hyperlink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8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RESULTS</a:t>
            </a:r>
          </a:p>
        </p:txBody>
      </p:sp>
      <p:pic>
        <p:nvPicPr>
          <p:cNvPr id="6" name="policy_after_400_episodes_with_fgsm_att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3396" y="1892588"/>
            <a:ext cx="2713186" cy="3826898"/>
          </a:xfrm>
          <a:prstGeom prst="rect">
            <a:avLst/>
          </a:prstGeom>
        </p:spPr>
      </p:pic>
      <p:pic>
        <p:nvPicPr>
          <p:cNvPr id="7" name="policy_after_400_episodes_with_noisy_stat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7789" y="1906006"/>
            <a:ext cx="2466108" cy="38000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2291" y="5874714"/>
            <a:ext cx="316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FGSM ATTACK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474364" y="5874714"/>
            <a:ext cx="316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RANDOM NOISE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749750" y="2743403"/>
                <a:ext cx="4014871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Perturbation (</a:t>
                </a:r>
                <a:r>
                  <a:rPr lang="el-GR" dirty="0" smtClean="0"/>
                  <a:t>ε</a:t>
                </a:r>
                <a:r>
                  <a:rPr lang="en-US" dirty="0" smtClean="0"/>
                  <a:t>) used in both cases:</a:t>
                </a:r>
              </a:p>
              <a:p>
                <a:endParaRPr lang="en-US" dirty="0"/>
              </a:p>
              <a:p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𝟎𝟎𝟏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𝐦𝐚𝐱</m:t>
                        </m:r>
                      </m:fName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𝒔𝒕𝒂𝒕𝒆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𝒑𝒊𝒙𝒆𝒍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𝒗𝒂𝒍𝒖𝒆</m:t>
                            </m:r>
                          </m:e>
                        </m:d>
                      </m:e>
                    </m:func>
                  </m:oMath>
                </a14:m>
                <a:endParaRPr lang="en-US" b="1" dirty="0" smtClean="0">
                  <a:ea typeface="Cambria Math" panose="02040503050406030204" pitchFamily="18" charset="0"/>
                </a:endParaRPr>
              </a:p>
              <a:p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𝑝𝑖𝑥𝑒𝑙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≤255</m:t>
                      </m:r>
                    </m:oMath>
                  </m:oMathPara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endParaRPr lang="en-US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0.255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750" y="2743403"/>
                <a:ext cx="4014871" cy="2031325"/>
              </a:xfrm>
              <a:prstGeom prst="rect">
                <a:avLst/>
              </a:prstGeom>
              <a:blipFill>
                <a:blip r:embed="rId8"/>
                <a:stretch>
                  <a:fillRect l="-1214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81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CONCLUSION</a:t>
            </a:r>
          </a:p>
        </p:txBody>
      </p:sp>
      <p:pic>
        <p:nvPicPr>
          <p:cNvPr id="1026" name="Picture 2" descr="https://lh5.googleusercontent.com/bUwTkOrKYSVPcZYV5Ho76Anzm-pUuiMcgmYqP2mqgGebijH_EeFxAnG1He-mHy_2u6oZ1aRyUhSD10E8JsvP_lx7c0X-pSKwnAvj-_BPmhXAhwwDUqMDGkZX7xzN_MTAl_AFfZ75Cn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077461"/>
            <a:ext cx="56673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499927" y="2281382"/>
            <a:ext cx="410094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Although Machine Learning has taken off like wildfire, and has been used successfully in many major applications, we should always keep the robustness of the model policy in mind.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we have seen, the policy can be corrupted with a small but calculated amount of noise that barely has a visual impact on the input.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70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FUTURE WORK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85455" y="2041236"/>
            <a:ext cx="7065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Check the vulnerabilities of the policy to other type of attacks.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policy more robust to such perturbations by defending these attacks.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Certifiable robustness where we can assure if the state is perturbed by certain amount, it won’t have any impact on the policy.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these involve in-depth understanding of the models, what’s happening under the hood and how the model arrives at the decision boundary.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53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4269" y="548974"/>
            <a:ext cx="11508509" cy="52370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536102" y="1906621"/>
            <a:ext cx="51848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 YOU!!</a:t>
            </a:r>
          </a:p>
          <a:p>
            <a:endParaRPr lang="en-US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6650" y="3477159"/>
            <a:ext cx="2723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QUESTIONS??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26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PROBLEM</a:t>
            </a:r>
            <a:r>
              <a:rPr lang="en-US" dirty="0" smtClean="0"/>
              <a:t> </a:t>
            </a:r>
            <a:r>
              <a:rPr lang="en-US" sz="4000" dirty="0"/>
              <a:t>STATEMENT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191491" y="1958109"/>
            <a:ext cx="42302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Examine the robustness of policies learned through reinforcement learning.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adversarial examples to trick the policy into taking a different action than what it normally would.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Verify that adding random noise does not cause the same effect.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91871735"/>
              </p:ext>
            </p:extLst>
          </p:nvPr>
        </p:nvGraphicFramePr>
        <p:xfrm>
          <a:off x="6308435" y="2041236"/>
          <a:ext cx="5394038" cy="3616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553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3136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REINFORCEMENT LEARNING</a:t>
            </a:r>
            <a:endParaRPr lang="en-US" sz="4000" dirty="0"/>
          </a:p>
        </p:txBody>
      </p:sp>
      <p:pic>
        <p:nvPicPr>
          <p:cNvPr id="4" name="Content Placeholder 3" descr="Reinforcement learning schematic. Reinforcement learning (RL) can ...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816" y="2672484"/>
            <a:ext cx="4934383" cy="24998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028873" y="2364509"/>
            <a:ext cx="4516582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(RL)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one of three basic machine learning paradigms, alongside supervised learning and unsupervised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RL is concerned with how software agents ought to take actions in an environment in order to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maximize the expected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RL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relies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the agent’s interaction with the environment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learn the optimal behavior for the task.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24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94977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RISE IN POPULARITY OF RL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800" y="1845735"/>
            <a:ext cx="5414709" cy="36499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05964" y="2780146"/>
            <a:ext cx="44057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MIT Technology Review,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Reinforcement Learning has been gaining popularity in the recent years</a:t>
            </a:r>
            <a:r>
              <a:rPr lang="en-US" sz="16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need to be careful in where we deploy these models and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 attention to their robustness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78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Q-LEARNING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3208"/>
            <a:ext cx="5155738" cy="330093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601527" y="2078182"/>
                <a:ext cx="3554153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-learning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model-free (doesn’t need to know the exact MDP)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RL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algorithm to learn a policy telling an agent what action to take under what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circumstances</a:t>
                </a: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 value function (Q-value): 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each state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and action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 action value function yields the discounted return if the agent starts in state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takes action 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follows the policy</a:t>
                </a:r>
                <a:r>
                  <a:rPr 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1" i="1"/>
                      <m:t>𝝅</m:t>
                    </m:r>
                  </m:oMath>
                </a14:m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527" y="2078182"/>
                <a:ext cx="3554153" cy="4524315"/>
              </a:xfrm>
              <a:prstGeom prst="rect">
                <a:avLst/>
              </a:prstGeom>
              <a:blipFill>
                <a:blip r:embed="rId3"/>
                <a:stretch>
                  <a:fillRect l="-686" r="-2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552" y="5184141"/>
            <a:ext cx="3391194" cy="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DEEP Q-LEARNING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" y="2077174"/>
            <a:ext cx="6836756" cy="3335335"/>
          </a:xfrm>
        </p:spPr>
      </p:pic>
      <p:sp>
        <p:nvSpPr>
          <p:cNvPr id="5" name="TextBox 4"/>
          <p:cNvSpPr txBox="1"/>
          <p:nvPr/>
        </p:nvSpPr>
        <p:spPr>
          <a:xfrm>
            <a:off x="8229600" y="2077174"/>
            <a:ext cx="35282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the number of valid states increases,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calculation of Q values become extremely difficult and intensive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Neural Networks to estimate the Q-value in such cases is the Seep Q-Learning algorithm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network is usually referred to as the </a:t>
            </a:r>
            <a:r>
              <a:rPr lang="en-US" sz="16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approximator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the </a:t>
            </a:r>
            <a:r>
              <a:rPr lang="en-US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approximating </a:t>
            </a:r>
            <a:r>
              <a:rPr lang="en-US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6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ADVERSARIAL EXAMPLE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2980820"/>
            <a:ext cx="5913632" cy="2194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86255" y="2207491"/>
            <a:ext cx="4128654" cy="3741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Adversarial examples are inputs to machine learning models that have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been intentionally optimized to cause the model to make a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mistake.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White box vs Black box 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white box scenario, the adversary has full knowledge of the model including model type, model architecture and values of all parameters and trainable weights.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08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507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FAST GRADIENT SIGN METHOD (FGSM)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679" y="1806271"/>
            <a:ext cx="3816465" cy="2924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08" y="2016200"/>
            <a:ext cx="3925455" cy="2504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097280" y="4799562"/>
                <a:ext cx="55344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FGSM works by linearizing loss function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𝐿</m:t>
                        </m:r>
                      </m:e>
                      <m:sub>
                        <m:r>
                          <a:rPr lang="en-US" sz="1600" i="1"/>
                          <m:t>∞</m:t>
                        </m:r>
                      </m:sub>
                    </m:sSub>
                  </m:oMath>
                </a14:m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neighborhood of a clean image and finds exact maximum of linearized </a:t>
                </a:r>
                <a:r>
                  <a:rPr 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function.</a:t>
                </a: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799562"/>
                <a:ext cx="5534429" cy="1569660"/>
              </a:xfrm>
              <a:prstGeom prst="rect">
                <a:avLst/>
              </a:prstGeom>
              <a:blipFill>
                <a:blip r:embed="rId4"/>
                <a:stretch>
                  <a:fillRect l="-441" r="-1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996" y="4799562"/>
            <a:ext cx="4319684" cy="63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2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/>
              <a:t>ENVIRONMENT (PONG)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79" y="1846263"/>
            <a:ext cx="3377912" cy="4430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18546" y="2272145"/>
            <a:ext cx="609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environment is based on the Atari 2600 game Pong.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environment, the observation (state) is an RGB image of the screen which is an array of shape (210, 160, 3).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Game ends at a score of 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the green player reach a score of 21 as early as possible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9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965</TotalTime>
  <Words>657</Words>
  <Application>Microsoft Office PowerPoint</Application>
  <PresentationFormat>Widescreen</PresentationFormat>
  <Paragraphs>66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 New Roman</vt:lpstr>
      <vt:lpstr>Retrospect</vt:lpstr>
      <vt:lpstr>IS RL AS GOOD AS WE THINK IT IS? ADVERSARIAL ATTACK ON REINFORCEMENT LEARNING ALGORITHM </vt:lpstr>
      <vt:lpstr>PROBLEM STATEMENT</vt:lpstr>
      <vt:lpstr>REINFORCEMENT LEARNING</vt:lpstr>
      <vt:lpstr>RISE IN POPULARITY OF RL</vt:lpstr>
      <vt:lpstr>Q-LEARNING</vt:lpstr>
      <vt:lpstr>DEEP Q-LEARNING</vt:lpstr>
      <vt:lpstr>ADVERSARIAL EXAMPLE</vt:lpstr>
      <vt:lpstr>FAST GRADIENT SIGN METHOD (FGSM)</vt:lpstr>
      <vt:lpstr>ENVIRONMENT (PONG)</vt:lpstr>
      <vt:lpstr>TRAINED MODEL</vt:lpstr>
      <vt:lpstr>FGSM IMPLEMENTATION (FORWARD PROP)</vt:lpstr>
      <vt:lpstr>FGSM IMPLEMENTATION (BACK PROP)</vt:lpstr>
      <vt:lpstr>RESULTS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RL AS GOOD AS WE THINK IT IS? ADVERSARIAL ATTACK ON REINFORCEMENT LEARNING ALGORITHM</dc:title>
  <dc:creator>Mithun Bharadwaj</dc:creator>
  <cp:lastModifiedBy>Mithun Bharadwaj</cp:lastModifiedBy>
  <cp:revision>26</cp:revision>
  <dcterms:created xsi:type="dcterms:W3CDTF">2020-05-11T02:42:19Z</dcterms:created>
  <dcterms:modified xsi:type="dcterms:W3CDTF">2020-05-12T03:38:37Z</dcterms:modified>
</cp:coreProperties>
</file>